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1"/>
  </p:notesMasterIdLst>
  <p:sldIdLst>
    <p:sldId id="263" r:id="rId2"/>
    <p:sldId id="261" r:id="rId3"/>
    <p:sldId id="306" r:id="rId4"/>
    <p:sldId id="313" r:id="rId5"/>
    <p:sldId id="307" r:id="rId6"/>
    <p:sldId id="312" r:id="rId7"/>
    <p:sldId id="308" r:id="rId8"/>
    <p:sldId id="310" r:id="rId9"/>
    <p:sldId id="31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A0AF"/>
    <a:srgbClr val="3C9EB0"/>
    <a:srgbClr val="3A98B3"/>
    <a:srgbClr val="378FB6"/>
    <a:srgbClr val="3589B8"/>
    <a:srgbClr val="3B9DB0"/>
    <a:srgbClr val="3894B4"/>
    <a:srgbClr val="378EB6"/>
    <a:srgbClr val="3588B9"/>
    <a:srgbClr val="505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87765" autoAdjust="0"/>
  </p:normalViewPr>
  <p:slideViewPr>
    <p:cSldViewPr snapToGrid="0">
      <p:cViewPr varScale="1">
        <p:scale>
          <a:sx n="100" d="100"/>
          <a:sy n="100" d="100"/>
        </p:scale>
        <p:origin x="211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7EA15-21CE-493B-8001-B87E5D562F91}" type="datetimeFigureOut">
              <a:rPr lang="ko-KR" altLang="en-US" smtClean="0"/>
              <a:t>2021-07-07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E63068-A870-48EC-8297-A38B143969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1001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E63068-A870-48EC-8297-A38B1439695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1196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E63068-A870-48EC-8297-A38B1439695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523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E63068-A870-48EC-8297-A38B1439695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312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E63068-A870-48EC-8297-A38B1439695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43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02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254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1763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89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7787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360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C1B46CB-5A06-4FA7-BD67-C69433DCF3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사각형: 둥근 위쪽 모서리 18">
            <a:extLst>
              <a:ext uri="{FF2B5EF4-FFF2-40B4-BE49-F238E27FC236}">
                <a16:creationId xmlns:a16="http://schemas.microsoft.com/office/drawing/2014/main" id="{56735A3B-FA49-471E-AE40-3249DE1E825F}"/>
              </a:ext>
            </a:extLst>
          </p:cNvPr>
          <p:cNvSpPr/>
          <p:nvPr userDrawn="1"/>
        </p:nvSpPr>
        <p:spPr>
          <a:xfrm rot="16200000">
            <a:off x="7990307" y="-449224"/>
            <a:ext cx="490156" cy="181723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176BB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ix고딕 R"/>
              <a:cs typeface="+mn-cs"/>
            </a:endParaRPr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790B4EA6-22D2-40C6-BB8F-8C99D02EC62C}"/>
              </a:ext>
            </a:extLst>
          </p:cNvPr>
          <p:cNvCxnSpPr>
            <a:cxnSpLocks/>
          </p:cNvCxnSpPr>
          <p:nvPr userDrawn="1"/>
        </p:nvCxnSpPr>
        <p:spPr>
          <a:xfrm>
            <a:off x="1875934" y="459910"/>
            <a:ext cx="5610716" cy="0"/>
          </a:xfrm>
          <a:prstGeom prst="line">
            <a:avLst/>
          </a:prstGeom>
          <a:noFill/>
          <a:ln w="28575" cap="flat" cmpd="sng" algn="ctr">
            <a:solidFill>
              <a:srgbClr val="176BB4"/>
            </a:solidFill>
            <a:prstDash val="solid"/>
            <a:miter lim="800000"/>
          </a:ln>
          <a:effectLst/>
        </p:spPr>
      </p:cxn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BFB0A48-AAD3-48A1-9F02-A94BBFD14151}"/>
              </a:ext>
            </a:extLst>
          </p:cNvPr>
          <p:cNvGrpSpPr/>
          <p:nvPr userDrawn="1"/>
        </p:nvGrpSpPr>
        <p:grpSpPr>
          <a:xfrm>
            <a:off x="7284127" y="245998"/>
            <a:ext cx="545784" cy="418858"/>
            <a:chOff x="2396360" y="2496230"/>
            <a:chExt cx="591937" cy="454279"/>
          </a:xfrm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E3ABC423-7FF5-48EA-86C1-5486CDCD0A1F}"/>
                </a:ext>
              </a:extLst>
            </p:cNvPr>
            <p:cNvSpPr/>
            <p:nvPr/>
          </p:nvSpPr>
          <p:spPr>
            <a:xfrm>
              <a:off x="2486883" y="2503190"/>
              <a:ext cx="447321" cy="447319"/>
            </a:xfrm>
            <a:prstGeom prst="ellipse">
              <a:avLst/>
            </a:prstGeom>
            <a:solidFill>
              <a:sysClr val="window" lastClr="FFFFFF"/>
            </a:solidFill>
            <a:ln w="381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4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고딕 R"/>
                <a:cs typeface="+mn-cs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E1BA1B7-35BF-43DD-B3F7-44D770EC0A49}"/>
                </a:ext>
              </a:extLst>
            </p:cNvPr>
            <p:cNvSpPr txBox="1"/>
            <p:nvPr/>
          </p:nvSpPr>
          <p:spPr>
            <a:xfrm>
              <a:off x="2396360" y="2496230"/>
              <a:ext cx="591937" cy="433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-150" normalizeH="0" baseline="0" noProof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176BB4"/>
                </a:solidFill>
                <a:effectLst/>
                <a:uLnTx/>
                <a:uFillTx/>
                <a:latin typeface="Rix고딕 B"/>
                <a:ea typeface="+mj-ea"/>
              </a:endParaRPr>
            </a:p>
          </p:txBody>
        </p:sp>
      </p:grpSp>
      <p:sp>
        <p:nvSpPr>
          <p:cNvPr id="25" name="Rectangle 7">
            <a:extLst>
              <a:ext uri="{FF2B5EF4-FFF2-40B4-BE49-F238E27FC236}">
                <a16:creationId xmlns:a16="http://schemas.microsoft.com/office/drawing/2014/main" id="{22E8B55F-2467-49FB-BC05-20A74F0B752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4690604" y="284695"/>
            <a:ext cx="2636166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ko-KR" sz="800" b="1" i="1" dirty="0">
                <a:solidFill>
                  <a:srgbClr val="2E3192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G</a:t>
            </a:r>
            <a:r>
              <a:rPr lang="en-US" altLang="ko-KR" sz="800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umi</a:t>
            </a:r>
            <a:r>
              <a:rPr lang="en-US" altLang="ko-KR" sz="800" b="1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 </a:t>
            </a:r>
            <a:r>
              <a:rPr lang="en-US" altLang="ko-KR" sz="800" b="1" i="1" dirty="0">
                <a:solidFill>
                  <a:srgbClr val="2E3192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E</a:t>
            </a:r>
            <a:r>
              <a:rPr lang="en-US" altLang="ko-KR" sz="800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lectronics</a:t>
            </a:r>
            <a:r>
              <a:rPr lang="en-US" altLang="ko-KR" sz="800" b="1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 </a:t>
            </a:r>
            <a:r>
              <a:rPr lang="en-US" altLang="ko-KR" sz="800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&amp; Information Technology </a:t>
            </a:r>
            <a:r>
              <a:rPr lang="en-US" altLang="ko-KR" sz="800" b="1" i="1" dirty="0">
                <a:solidFill>
                  <a:srgbClr val="2E3192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R</a:t>
            </a:r>
            <a:r>
              <a:rPr lang="en-US" altLang="ko-KR" sz="800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esearch </a:t>
            </a:r>
            <a:r>
              <a:rPr lang="en-US" altLang="ko-KR" sz="800" b="1" i="1" dirty="0">
                <a:solidFill>
                  <a:srgbClr val="2E3192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I</a:t>
            </a:r>
            <a:r>
              <a:rPr lang="en-US" altLang="ko-KR" sz="800" i="1" dirty="0">
                <a:solidFill>
                  <a:srgbClr val="232124"/>
                </a:solidFill>
                <a:ea typeface="Adobe 고딕 Std B" panose="020B0800000000000000" pitchFamily="34" charset="-127"/>
                <a:cs typeface="Aharoni" panose="02010803020104030203" pitchFamily="2" charset="-79"/>
              </a:rPr>
              <a:t>nstitute</a:t>
            </a:r>
            <a:endParaRPr lang="en-US" altLang="ko-KR" sz="800" i="1" dirty="0">
              <a:solidFill>
                <a:srgbClr val="232124"/>
              </a:solidFill>
              <a:ea typeface="돋움" panose="020B0600000101010101" pitchFamily="50" charset="-127"/>
              <a:cs typeface="Aharoni" panose="02010803020104030203" pitchFamily="2" charset="-79"/>
            </a:endParaRPr>
          </a:p>
        </p:txBody>
      </p:sp>
      <p:sp>
        <p:nvSpPr>
          <p:cNvPr id="28" name="텍스트 개체 틀 18">
            <a:extLst>
              <a:ext uri="{FF2B5EF4-FFF2-40B4-BE49-F238E27FC236}">
                <a16:creationId xmlns:a16="http://schemas.microsoft.com/office/drawing/2014/main" id="{D5FACE20-9D19-4E82-B4AB-E12E40C7DBCE}"/>
              </a:ext>
            </a:extLst>
          </p:cNvPr>
          <p:cNvSpPr txBox="1">
            <a:spLocks/>
          </p:cNvSpPr>
          <p:nvPr userDrawn="1"/>
        </p:nvSpPr>
        <p:spPr>
          <a:xfrm>
            <a:off x="344672" y="315415"/>
            <a:ext cx="276976" cy="284583"/>
          </a:xfrm>
          <a:prstGeom prst="ellipse">
            <a:avLst/>
          </a:prstGeom>
          <a:solidFill>
            <a:srgbClr val="176BB4"/>
          </a:solidFill>
        </p:spPr>
        <p:txBody>
          <a:bodyPr vert="horz" wrap="square" lIns="91440" tIns="72000" rIns="91440" bIns="45720" rtlCol="0" anchor="ctr" anchorCtr="0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ea"/>
                <a:ea typeface="+mj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solidFill>
                  <a:sysClr val="window" lastClr="FFFFFF">
                    <a:alpha val="5000"/>
                  </a:sysClr>
                </a:solidFill>
              </a:ln>
              <a:solidFill>
                <a:sysClr val="window" lastClr="FFFFFF"/>
              </a:solidFill>
              <a:effectLst/>
              <a:uLnTx/>
              <a:uFillTx/>
              <a:latin typeface="애터미 Bold" panose="020B0803000000000000" pitchFamily="50" charset="-127"/>
              <a:ea typeface="애터미 Bold" panose="020B0803000000000000" pitchFamily="50" charset="-127"/>
              <a:cs typeface="+mn-cs"/>
            </a:endParaRPr>
          </a:p>
        </p:txBody>
      </p: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9021C894-CF7B-48E6-9097-0F8B27E2BC0A}"/>
              </a:ext>
            </a:extLst>
          </p:cNvPr>
          <p:cNvCxnSpPr>
            <a:cxnSpLocks/>
          </p:cNvCxnSpPr>
          <p:nvPr userDrawn="1"/>
        </p:nvCxnSpPr>
        <p:spPr>
          <a:xfrm>
            <a:off x="951748" y="1048512"/>
            <a:ext cx="122195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9EE4B21A-4540-42D4-A7B1-3B5396629CEA}"/>
              </a:ext>
            </a:extLst>
          </p:cNvPr>
          <p:cNvSpPr txBox="1"/>
          <p:nvPr userDrawn="1"/>
        </p:nvSpPr>
        <p:spPr>
          <a:xfrm>
            <a:off x="7782285" y="246054"/>
            <a:ext cx="135491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457200" rtl="0" eaLnBrk="1" latinLnBrk="0" hangingPunct="1">
              <a:defRPr/>
            </a:pPr>
            <a:r>
              <a:rPr lang="ko-KR" altLang="en-US" sz="1050" kern="1200" spc="-100" baseline="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KoPub돋움체_Pro Medium" panose="00000600000000000000" pitchFamily="50" charset="-127"/>
                <a:ea typeface="KoPub돋움체_Pro Medium" panose="00000600000000000000" pitchFamily="50" charset="-127"/>
                <a:cs typeface="+mn-cs"/>
              </a:rPr>
              <a:t>혁신분야 창업패키지</a:t>
            </a:r>
            <a:endParaRPr lang="en-US" altLang="ko-KR" sz="1050" kern="1200" spc="-100" baseline="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KoPub돋움체_Pro Medium" panose="00000600000000000000" pitchFamily="50" charset="-127"/>
              <a:ea typeface="KoPub돋움체_Pro Medium" panose="00000600000000000000" pitchFamily="50" charset="-127"/>
              <a:cs typeface="+mn-cs"/>
            </a:endParaRPr>
          </a:p>
          <a:p>
            <a:pPr marL="0" algn="r" defTabSz="457200" rtl="0" eaLnBrk="1" latinLnBrk="0" hangingPunct="1">
              <a:defRPr/>
            </a:pPr>
            <a:r>
              <a:rPr lang="ko-KR" altLang="en-US" sz="1050" kern="1200" spc="-100" baseline="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KoPub돋움체_Pro Medium" panose="00000600000000000000" pitchFamily="50" charset="-127"/>
                <a:ea typeface="KoPub돋움체_Pro Medium" panose="00000600000000000000" pitchFamily="50" charset="-127"/>
                <a:cs typeface="+mn-cs"/>
              </a:rPr>
              <a:t>멘토링 플랫폼 운영지원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7B015D-BA8E-45DC-B2BE-A73E2D6F2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79796" y="6356351"/>
            <a:ext cx="2057400" cy="365125"/>
          </a:xfrm>
        </p:spPr>
        <p:txBody>
          <a:bodyPr/>
          <a:lstStyle>
            <a:lvl1pPr algn="ctr">
              <a:defRPr/>
            </a:lvl1pPr>
          </a:lstStyle>
          <a:p>
            <a:fld id="{BAC2C6A6-E55B-4421-9A45-3A2AE116BA3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1389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75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360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103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4890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2C6A6-E55B-4421-9A45-3A2AE116BA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365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이등변 삼각형 3">
            <a:extLst>
              <a:ext uri="{FF2B5EF4-FFF2-40B4-BE49-F238E27FC236}">
                <a16:creationId xmlns:a16="http://schemas.microsoft.com/office/drawing/2014/main" id="{E0DEC7FC-751C-4289-850F-EA3ACFF6D984}"/>
              </a:ext>
            </a:extLst>
          </p:cNvPr>
          <p:cNvSpPr/>
          <p:nvPr/>
        </p:nvSpPr>
        <p:spPr>
          <a:xfrm rot="16200000">
            <a:off x="4748596" y="1283903"/>
            <a:ext cx="5676899" cy="3109092"/>
          </a:xfrm>
          <a:prstGeom prst="triangle">
            <a:avLst>
              <a:gd name="adj" fmla="val 100000"/>
            </a:avLst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ix고딕 R"/>
              <a:cs typeface="+mn-cs"/>
            </a:endParaRPr>
          </a:p>
        </p:txBody>
      </p:sp>
      <p:sp>
        <p:nvSpPr>
          <p:cNvPr id="5" name="이등변 삼각형 4">
            <a:extLst>
              <a:ext uri="{FF2B5EF4-FFF2-40B4-BE49-F238E27FC236}">
                <a16:creationId xmlns:a16="http://schemas.microsoft.com/office/drawing/2014/main" id="{BFF0B45F-5CD5-4259-BEFA-2575E825F234}"/>
              </a:ext>
            </a:extLst>
          </p:cNvPr>
          <p:cNvSpPr/>
          <p:nvPr/>
        </p:nvSpPr>
        <p:spPr>
          <a:xfrm>
            <a:off x="4025900" y="1625599"/>
            <a:ext cx="5118100" cy="5232401"/>
          </a:xfrm>
          <a:prstGeom prst="triangle">
            <a:avLst>
              <a:gd name="adj" fmla="val 100000"/>
            </a:avLst>
          </a:prstGeom>
          <a:solidFill>
            <a:srgbClr val="176BB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ix고딕 R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F1ED888-DC3D-4423-8DB5-107BB17710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281" b="28260"/>
          <a:stretch/>
        </p:blipFill>
        <p:spPr>
          <a:xfrm>
            <a:off x="3606799" y="2032502"/>
            <a:ext cx="5534793" cy="483582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B3A2332-520D-44A5-AD1F-CD10B02E0F43}"/>
              </a:ext>
            </a:extLst>
          </p:cNvPr>
          <p:cNvSpPr/>
          <p:nvPr/>
        </p:nvSpPr>
        <p:spPr>
          <a:xfrm>
            <a:off x="221334" y="591703"/>
            <a:ext cx="6572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0F6FC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휠체어 완충을 위한 능동 서스펜션 모듈</a:t>
            </a:r>
            <a:endParaRPr lang="en-US" altLang="ko-KR" sz="2800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0F6FC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D101A82B-9F69-4979-B117-DB795F580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652" y="3293942"/>
            <a:ext cx="560579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ko-KR" altLang="en-US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부서명 </a:t>
            </a:r>
            <a:r>
              <a:rPr lang="en-US" altLang="ko-KR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: </a:t>
            </a:r>
            <a:r>
              <a:rPr lang="ko-KR" altLang="en-US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디지털헬스케어연구센터</a:t>
            </a:r>
            <a:endParaRPr lang="en-US" altLang="ko-KR" sz="20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/>
              <a:ea typeface="KoPub돋움체 Bold"/>
            </a:endParaRPr>
          </a:p>
          <a:p>
            <a:pPr eaLnBrk="1" hangingPunct="1"/>
            <a:endParaRPr lang="en-US" altLang="ko-KR" sz="20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/>
              <a:ea typeface="KoPub돋움체 Bold"/>
            </a:endParaRPr>
          </a:p>
          <a:p>
            <a:pPr eaLnBrk="1" hangingPunct="1"/>
            <a:r>
              <a:rPr lang="ko-KR" altLang="en-US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담당자 </a:t>
            </a:r>
            <a:r>
              <a:rPr lang="en-US" altLang="ko-KR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: </a:t>
            </a:r>
            <a:r>
              <a:rPr lang="ko-KR" altLang="en-US" sz="2000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/>
                <a:ea typeface="KoPub돋움체 Bold"/>
              </a:rPr>
              <a:t>전 금 상</a:t>
            </a:r>
            <a:endParaRPr lang="en-US" altLang="ko-KR" sz="20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KoPub돋움체 Bold"/>
              <a:ea typeface="KoPub돋움체 Bold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D421C0F3-FFDF-41A2-9B45-88BE5BC4B9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173" r="55298"/>
          <a:stretch/>
        </p:blipFill>
        <p:spPr>
          <a:xfrm>
            <a:off x="221334" y="5990308"/>
            <a:ext cx="3137666" cy="55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793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래픽 7">
            <a:extLst>
              <a:ext uri="{FF2B5EF4-FFF2-40B4-BE49-F238E27FC236}">
                <a16:creationId xmlns:a16="http://schemas.microsoft.com/office/drawing/2014/main" id="{AE3DF63E-8FF8-463D-81F7-0EC4AF45A5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60462"/>
          <a:stretch/>
        </p:blipFill>
        <p:spPr>
          <a:xfrm>
            <a:off x="404009" y="722764"/>
            <a:ext cx="5043264" cy="1052697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6A5840E0-314D-4421-8E62-53F76D7D2FBE}"/>
              </a:ext>
            </a:extLst>
          </p:cNvPr>
          <p:cNvSpPr txBox="1"/>
          <p:nvPr/>
        </p:nvSpPr>
        <p:spPr>
          <a:xfrm>
            <a:off x="991504" y="2145766"/>
            <a:ext cx="929742" cy="2974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0" cap="none" spc="-150" normalizeH="0" baseline="0" noProof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46A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기술개요</a:t>
            </a:r>
            <a:endParaRPr kumimoji="0" lang="en-US" altLang="ko-KR" sz="2000" b="1" i="0" u="none" strike="noStrike" kern="0" cap="none" spc="-150" normalizeH="0" baseline="0" noProof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44546A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E9EA994E-AD6A-4827-BA01-2B2B7737B849}"/>
              </a:ext>
            </a:extLst>
          </p:cNvPr>
          <p:cNvGrpSpPr/>
          <p:nvPr/>
        </p:nvGrpSpPr>
        <p:grpSpPr>
          <a:xfrm>
            <a:off x="404010" y="2098256"/>
            <a:ext cx="431537" cy="404492"/>
            <a:chOff x="836207" y="2362200"/>
            <a:chExt cx="669917" cy="669917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C12DC7A5-53B4-45EA-ABB9-3EB9DD9D6581}"/>
                </a:ext>
              </a:extLst>
            </p:cNvPr>
            <p:cNvSpPr/>
            <p:nvPr/>
          </p:nvSpPr>
          <p:spPr>
            <a:xfrm>
              <a:off x="836207" y="2362200"/>
              <a:ext cx="669917" cy="669917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4546A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</p:spPr>
          <p:txBody>
            <a:bodyPr wrap="none" rtlCol="0" anchor="ctr" anchorCtr="0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9E8B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4D0FD46-E4D3-4117-88A1-D7184B1AD798}"/>
                </a:ext>
              </a:extLst>
            </p:cNvPr>
            <p:cNvSpPr txBox="1"/>
            <p:nvPr/>
          </p:nvSpPr>
          <p:spPr>
            <a:xfrm>
              <a:off x="1123834" y="2405279"/>
              <a:ext cx="94664" cy="53076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 contourW="8890">
                <a:bevelT w="0" h="0"/>
                <a:contourClr>
                  <a:srgbClr val="4AE1FF"/>
                </a:contourClr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-162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애터미 Bold" panose="020B0803000000000000" pitchFamily="50" charset="-127"/>
                  <a:ea typeface="애터미 Bold" panose="020B0803000000000000" pitchFamily="50" charset="-127"/>
                  <a:cs typeface="Times New Roman" panose="02020603050405020304" pitchFamily="18" charset="0"/>
                </a:rPr>
                <a:t>I</a:t>
              </a:r>
              <a:endParaRPr kumimoji="0" lang="ko-KR" altLang="en-US" sz="2000" b="0" i="0" u="none" strike="noStrike" kern="0" cap="none" spc="-162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  <a:cs typeface="Times New Roman" panose="02020603050405020304" pitchFamily="18" charset="0"/>
              </a:endParaRP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D91B8CB9-3713-4A2C-95DF-D87F3A36936A}"/>
              </a:ext>
            </a:extLst>
          </p:cNvPr>
          <p:cNvSpPr txBox="1"/>
          <p:nvPr/>
        </p:nvSpPr>
        <p:spPr>
          <a:xfrm>
            <a:off x="991499" y="2934543"/>
            <a:ext cx="2284280" cy="2974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46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기술이전 내용 및 범위</a:t>
            </a:r>
          </a:p>
        </p:txBody>
      </p: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CF7A98B8-5AD9-4ED6-B1B5-A28C76589E78}"/>
              </a:ext>
            </a:extLst>
          </p:cNvPr>
          <p:cNvGrpSpPr/>
          <p:nvPr/>
        </p:nvGrpSpPr>
        <p:grpSpPr>
          <a:xfrm>
            <a:off x="404009" y="2887032"/>
            <a:ext cx="431536" cy="404492"/>
            <a:chOff x="836207" y="2362200"/>
            <a:chExt cx="669917" cy="669917"/>
          </a:xfrm>
        </p:grpSpPr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490EF7B7-5B26-4A14-BCC7-5BEAE17FF88C}"/>
                </a:ext>
              </a:extLst>
            </p:cNvPr>
            <p:cNvSpPr/>
            <p:nvPr/>
          </p:nvSpPr>
          <p:spPr>
            <a:xfrm>
              <a:off x="836207" y="2362200"/>
              <a:ext cx="669917" cy="669917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4546A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</p:spPr>
          <p:txBody>
            <a:bodyPr wrap="none" rtlCol="0" anchor="ctr" anchorCtr="0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9E8B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F810212D-3D47-48E8-9486-5FE086B37935}"/>
                </a:ext>
              </a:extLst>
            </p:cNvPr>
            <p:cNvSpPr txBox="1"/>
            <p:nvPr/>
          </p:nvSpPr>
          <p:spPr>
            <a:xfrm>
              <a:off x="1076505" y="2405279"/>
              <a:ext cx="189325" cy="53076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 contourW="8890">
                <a:bevelT w="0" h="0"/>
                <a:contourClr>
                  <a:srgbClr val="4AE1FF"/>
                </a:contourClr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-162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애터미 Bold" panose="020B0803000000000000" pitchFamily="50" charset="-127"/>
                  <a:ea typeface="애터미 Bold" panose="020B0803000000000000" pitchFamily="50" charset="-127"/>
                  <a:cs typeface="Times New Roman" panose="02020603050405020304" pitchFamily="18" charset="0"/>
                </a:rPr>
                <a:t>II</a:t>
              </a:r>
              <a:endParaRPr kumimoji="0" lang="ko-KR" altLang="en-US" sz="2000" b="0" i="0" u="none" strike="noStrike" kern="0" cap="none" spc="-162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  <a:cs typeface="Times New Roman" panose="02020603050405020304" pitchFamily="18" charset="0"/>
              </a:endParaRPr>
            </a:p>
          </p:txBody>
        </p:sp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07784F9D-7FBF-4066-A34C-B76EAC70A750}"/>
              </a:ext>
            </a:extLst>
          </p:cNvPr>
          <p:cNvSpPr txBox="1"/>
          <p:nvPr/>
        </p:nvSpPr>
        <p:spPr>
          <a:xfrm>
            <a:off x="991500" y="3719667"/>
            <a:ext cx="1458733" cy="2974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46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경쟁기술 비교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A6B0480-F3A5-4A78-B53B-4950E8E93E2F}"/>
              </a:ext>
            </a:extLst>
          </p:cNvPr>
          <p:cNvSpPr txBox="1"/>
          <p:nvPr/>
        </p:nvSpPr>
        <p:spPr>
          <a:xfrm>
            <a:off x="991500" y="4557106"/>
            <a:ext cx="1458733" cy="2974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46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기술의 사업성</a:t>
            </a:r>
            <a:endParaRPr lang="en-US" altLang="ko-KR" sz="2000" kern="0" spc="-15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44546A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6DF0BD4F-5E5A-4346-A9C6-E6805F24284E}"/>
              </a:ext>
            </a:extLst>
          </p:cNvPr>
          <p:cNvGrpSpPr/>
          <p:nvPr/>
        </p:nvGrpSpPr>
        <p:grpSpPr>
          <a:xfrm>
            <a:off x="404009" y="3685334"/>
            <a:ext cx="431536" cy="404492"/>
            <a:chOff x="836207" y="2362200"/>
            <a:chExt cx="669917" cy="669917"/>
          </a:xfrm>
        </p:grpSpPr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6BCBC709-9139-4737-8E8C-93189D1A507F}"/>
                </a:ext>
              </a:extLst>
            </p:cNvPr>
            <p:cNvSpPr/>
            <p:nvPr/>
          </p:nvSpPr>
          <p:spPr>
            <a:xfrm>
              <a:off x="836207" y="2362200"/>
              <a:ext cx="669917" cy="669917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4546A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</p:spPr>
          <p:txBody>
            <a:bodyPr wrap="none" rtlCol="0" anchor="ctr" anchorCtr="0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9E8B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</a:endParaRP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1E0F7F74-37F5-4DE2-BB47-D65E69E16F82}"/>
                </a:ext>
              </a:extLst>
            </p:cNvPr>
            <p:cNvSpPr txBox="1"/>
            <p:nvPr/>
          </p:nvSpPr>
          <p:spPr>
            <a:xfrm>
              <a:off x="1029172" y="2405279"/>
              <a:ext cx="283989" cy="53076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 contourW="8890">
                <a:bevelT w="0" h="0"/>
                <a:contourClr>
                  <a:srgbClr val="4AE1FF"/>
                </a:contourClr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000" b="0" i="0" u="none" strike="noStrike" kern="0" cap="none" spc="-162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애터미 Bold" panose="020B0803000000000000" pitchFamily="50" charset="-127"/>
                  <a:ea typeface="애터미 Bold" panose="020B0803000000000000" pitchFamily="50" charset="-127"/>
                  <a:cs typeface="Times New Roman" panose="02020603050405020304" pitchFamily="18" charset="0"/>
                </a:rPr>
                <a:t>III</a:t>
              </a:r>
              <a:endParaRPr kumimoji="0" lang="ko-KR" altLang="en-US" sz="2000" b="0" i="0" u="none" strike="noStrike" kern="0" cap="none" spc="-162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690337E8-0C1D-493D-AC1B-C83800ED8EA9}"/>
              </a:ext>
            </a:extLst>
          </p:cNvPr>
          <p:cNvSpPr txBox="1"/>
          <p:nvPr/>
        </p:nvSpPr>
        <p:spPr>
          <a:xfrm>
            <a:off x="991504" y="5336171"/>
            <a:ext cx="1755289" cy="2974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kern="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rgbClr val="44546A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국내외 시장 동향</a:t>
            </a:r>
            <a:endParaRPr lang="en-US" altLang="ko-KR" sz="2000" kern="0" spc="-150" dirty="0">
              <a:ln>
                <a:solidFill>
                  <a:srgbClr val="5B9BD5">
                    <a:alpha val="0"/>
                  </a:srgbClr>
                </a:solidFill>
              </a:ln>
              <a:solidFill>
                <a:srgbClr val="44546A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2" name="그룹 61">
            <a:extLst>
              <a:ext uri="{FF2B5EF4-FFF2-40B4-BE49-F238E27FC236}">
                <a16:creationId xmlns:a16="http://schemas.microsoft.com/office/drawing/2014/main" id="{6A463B27-C6B9-44A2-98D7-00F84D8327FE}"/>
              </a:ext>
            </a:extLst>
          </p:cNvPr>
          <p:cNvGrpSpPr/>
          <p:nvPr/>
        </p:nvGrpSpPr>
        <p:grpSpPr>
          <a:xfrm>
            <a:off x="404010" y="4481730"/>
            <a:ext cx="431537" cy="404492"/>
            <a:chOff x="836207" y="2362200"/>
            <a:chExt cx="669917" cy="669917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816B0DCA-63F0-4E43-9FCA-E806FD934B05}"/>
                </a:ext>
              </a:extLst>
            </p:cNvPr>
            <p:cNvSpPr/>
            <p:nvPr/>
          </p:nvSpPr>
          <p:spPr>
            <a:xfrm>
              <a:off x="836207" y="2362200"/>
              <a:ext cx="669917" cy="669917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4546A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</p:spPr>
          <p:txBody>
            <a:bodyPr wrap="none" rtlCol="0" anchor="ctr" anchorCtr="0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9E8B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2FEC337-961B-4DBE-A16A-1981FA361FAF}"/>
                </a:ext>
              </a:extLst>
            </p:cNvPr>
            <p:cNvSpPr txBox="1"/>
            <p:nvPr/>
          </p:nvSpPr>
          <p:spPr>
            <a:xfrm>
              <a:off x="1008120" y="2405279"/>
              <a:ext cx="326094" cy="53076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 contourW="8890">
                <a:bevelT w="0" h="0"/>
                <a:contourClr>
                  <a:srgbClr val="4AE1FF"/>
                </a:contourClr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x-none" sz="2000" b="0" i="0" u="none" strike="noStrike" kern="0" cap="none" spc="-162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애터미 Bold" panose="020B0803000000000000" pitchFamily="50" charset="-127"/>
                  <a:ea typeface="애터미 Bold" panose="020B0803000000000000" pitchFamily="50" charset="-127"/>
                  <a:cs typeface="Times New Roman" panose="02020603050405020304" pitchFamily="18" charset="0"/>
                </a:rPr>
                <a:t>Ⅳ</a:t>
              </a:r>
            </a:p>
          </p:txBody>
        </p: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6A2115C2-6FB3-48C6-B5FC-EE2714D0A4E0}"/>
              </a:ext>
            </a:extLst>
          </p:cNvPr>
          <p:cNvGrpSpPr/>
          <p:nvPr/>
        </p:nvGrpSpPr>
        <p:grpSpPr>
          <a:xfrm>
            <a:off x="404010" y="5260792"/>
            <a:ext cx="431537" cy="404492"/>
            <a:chOff x="836207" y="2362200"/>
            <a:chExt cx="669917" cy="669917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id="{CAF05905-8DFB-45B9-9A3F-861CDDA3DA66}"/>
                </a:ext>
              </a:extLst>
            </p:cNvPr>
            <p:cNvSpPr/>
            <p:nvPr/>
          </p:nvSpPr>
          <p:spPr>
            <a:xfrm>
              <a:off x="836207" y="2362200"/>
              <a:ext cx="669917" cy="669917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4546A">
                  <a:lumMod val="40000"/>
                  <a:lumOff val="60000"/>
                </a:srgbClr>
              </a:solidFill>
              <a:prstDash val="solid"/>
              <a:miter lim="800000"/>
            </a:ln>
            <a:effectLst/>
          </p:spPr>
          <p:txBody>
            <a:bodyPr wrap="none" rtlCol="0" anchor="ctr" anchorCtr="0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900" b="0" i="0" u="none" strike="noStrike" kern="0" cap="none" spc="0" normalizeH="0" baseline="0" noProof="0" dirty="0">
                <a:ln>
                  <a:noFill/>
                </a:ln>
                <a:solidFill>
                  <a:srgbClr val="009E8B"/>
                </a:solidFill>
                <a:effectLst/>
                <a:uLnTx/>
                <a:uFillTx/>
                <a:latin typeface="애터미 Bold" panose="020B0803000000000000" pitchFamily="50" charset="-127"/>
                <a:ea typeface="애터미 Bold" panose="020B0803000000000000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EE1A9980-0D14-4182-8632-990AD65C157F}"/>
                </a:ext>
              </a:extLst>
            </p:cNvPr>
            <p:cNvSpPr txBox="1"/>
            <p:nvPr/>
          </p:nvSpPr>
          <p:spPr>
            <a:xfrm>
              <a:off x="1008120" y="2405279"/>
              <a:ext cx="326094" cy="53076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 contourW="8890">
                <a:bevelT w="0" h="0"/>
                <a:contourClr>
                  <a:srgbClr val="4AE1FF"/>
                </a:contourClr>
              </a:sp3d>
            </a:bodyPr>
            <a:lstStyle/>
            <a:p>
              <a:pPr marL="0" marR="0" lvl="0" indent="0" algn="ctr" defTabSz="914400" eaLnBrk="1" fontAlgn="base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x-none" sz="2000" b="0" i="0" u="none" strike="noStrike" kern="0" cap="none" spc="-162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애터미 Bold" panose="020B0803000000000000" pitchFamily="50" charset="-127"/>
                  <a:ea typeface="애터미 Bold" panose="020B0803000000000000" pitchFamily="50" charset="-127"/>
                  <a:cs typeface="Times New Roman" panose="02020603050405020304" pitchFamily="18" charset="0"/>
                </a:rPr>
                <a:t>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12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기술개요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331A960-C9A4-450D-9BA7-B54633610D61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05147" y="1186180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기술의 개요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장애인이나 환자 등의 사용자가 휠체어를 타고 이동할 때 노면의 요철 등에 따른 진동 및 충격을 자연스럽고 효과적으로 흡수 및 감쇠시켜 그로 인한 사용자의 척추 부상 및 상해를 최소화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노면의 상태에 따라 서스펜션의 강성을 조절하여 최적의 주행 안정성 및 승차감을 유지할 수 있도록 하는 장치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33" y="3409908"/>
            <a:ext cx="3955838" cy="2273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_x419462704" descr="EMB000025f8638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399" y="3409908"/>
            <a:ext cx="4142511" cy="227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523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기술개요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331A960-C9A4-450D-9BA7-B54633610D61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05147" y="1186180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기술의 특징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본 기술의 능동 서스펜션 모듈은 휠체어에 결합되어 노면으로부터 전달되는 충격 및 진동을 측정하여 분석한 다음 서스펜션의 강성을 조절할 수 있도록 구성됨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휠체어를 타고 이동시 노면의 요철 등에 따른 진동 및 충격을 자연스럽고 효과적으로 흡수 및 감쇠시켜 최적의 주행안정성 및 승차감을 유지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687" y="3056152"/>
            <a:ext cx="6419859" cy="3413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2628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기술이전 내용 및 범위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6AB1ACD-485F-4F1E-B46E-2FF56CB46581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05147" y="1186180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기술개발 현황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기술성숙도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(TRL)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단계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: (4)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단계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891697"/>
              </p:ext>
            </p:extLst>
          </p:nvPr>
        </p:nvGraphicFramePr>
        <p:xfrm>
          <a:off x="720969" y="1992678"/>
          <a:ext cx="8176847" cy="4342780"/>
        </p:xfrm>
        <a:graphic>
          <a:graphicData uri="http://schemas.openxmlformats.org/drawingml/2006/table">
            <a:tbl>
              <a:tblPr/>
              <a:tblGrid>
                <a:gridCol w="5789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45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395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061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6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연구단계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기초 이론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실험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ㆍ기초이론 정립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94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실용 목적의 아이디어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특허 등 개념정립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ㆍ기술개발 개념 정립 및 아이디어 특허 출원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412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실험단계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실험실 규모의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기본성능 검증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ㆍ실험실 환경에서 실험 또는 전산 시뮬레이션을 통해 기본성능이 검증될 수 있는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ㆍ개발하려는 부품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시스템의 기본 설계도면을 확보하는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82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실험실 규모의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부품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핵심성능 평가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ㆍ시험샘풀을 제작하여 핵심성능에 대한 평가가 완료된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단계에서 도출된 다양한 결과 중에서 최적의 결과를 선택하려는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ㆍ컴퓨터 모사가 가능한 경우 최적화를 완료하는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00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시작품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확정된 소재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부품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시스템시작품 제작 및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성능 평가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ㆍ확정된 소재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부품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시스템의 실험실 시작품 제작 및 성능 평가가 완료된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ㆍ개발 대상의 생산을 고려하여 설계하나 실제 제작한 시작품 샘플은 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1~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수개 미만인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ㆍ경제성을 고려하지 않고 기술의 핵심성능으로만 볼 때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실제로 판매가 될 수 있는 정도로 목표 성능을 달성한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580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파일롯 규모 시작품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제작 및 성능 평가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ㆍ파일롯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규모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복수 개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양산규모의 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1/10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정도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의 시작품제작 및 평가가 완료된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ㆍ파일롯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규모 생산품에 대해 생산량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생산용량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불량률 등 제시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ㆍ파일롯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생산을 위한 대규모 투자가 동반되는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ㆍ생산기업이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현장테스트를 실시하여 목표 성능을 만족시킨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ㆍ성능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평가 결과에 대해 가능하면 공인인증 기관의 성적서 확보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821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실용화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신뢰성평가 및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수요기업 평가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ㆍ실제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환경에서 성능 검증이 이루어지는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ㆍ수요업체에서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직접 </a:t>
                      </a: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파일롯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시작품을 현장 평가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성능 및 신뢰성 평가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ㆍ가능하면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인증기관의 신뢰성 평가 결과 제출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94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시제품 인증 및 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표준화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ㆍ표준화 및 인허가 취득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94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사업화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사업화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ㆍ본격적인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양산 및 사업화 단계</a:t>
                      </a:r>
                    </a:p>
                    <a:p>
                      <a:pPr marL="127000" marR="0" indent="-1270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</a:t>
                      </a:r>
                      <a:r>
                        <a:rPr lang="en-US" altLang="ko-KR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05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시그마 등 품질관리가 중요한 단계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257300" y="3145535"/>
            <a:ext cx="7631723" cy="56341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318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기술이전 내용 및 범위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6AB1ACD-485F-4F1E-B46E-2FF56CB46581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05147" y="1186180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기술이전 내용 및 범위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  <a:defRPr/>
            </a:pP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쇽업쇼버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코일 스프링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,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센서부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구동 모터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동력 전달 기구 및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제어부를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포함한 휠체어 능동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서스펜션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모듈과 이를 포함하는 휠체어 완충을 위한 능동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서스펜션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모듈의 구동 방법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366704"/>
              </p:ext>
            </p:extLst>
          </p:nvPr>
        </p:nvGraphicFramePr>
        <p:xfrm>
          <a:off x="756139" y="2432295"/>
          <a:ext cx="8176847" cy="3379420"/>
        </p:xfrm>
        <a:graphic>
          <a:graphicData uri="http://schemas.openxmlformats.org/drawingml/2006/table">
            <a:tbl>
              <a:tblPr/>
              <a:tblGrid>
                <a:gridCol w="2681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5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7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기술요소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내용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코일 스프링 및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쇽업쇼버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ㆍ휠체어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및 사용자 무게를 고려한</a:t>
                      </a:r>
                      <a:r>
                        <a:rPr lang="ko-KR" altLang="en-US" sz="1600" b="0" kern="0" spc="0" baseline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부품 사양 설계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구동 모터 동력 전달 구조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ㆍ휠체어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장착 구조를 고려한 동력 전달 구조 설계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모터 제어회로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ㆍ서스펜션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모듈 구조에 따른 회로 설계</a:t>
                      </a: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58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서스펜션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모듈의 구동 알고리즘</a:t>
                      </a:r>
                    </a:p>
                  </a:txBody>
                  <a:tcPr marL="32961" marR="32961" marT="9113" marB="9113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ㆍ구동</a:t>
                      </a:r>
                      <a:r>
                        <a:rPr lang="ko-KR" altLang="en-US" sz="1600" b="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모터 제어 알고리즘 및 </a:t>
                      </a:r>
                      <a:r>
                        <a:rPr lang="ko-KR" altLang="en-US" sz="1600" b="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펌웨어</a:t>
                      </a:r>
                      <a:endParaRPr lang="ko-KR" altLang="en-US" sz="1600" b="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32961" marR="32961" marT="9113" marB="911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91946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경쟁 기술 비교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90D8371-6E68-4E7E-A514-27B06FF0BBAA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271797" y="1244367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기존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선행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)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기술과 비교하여 유리한 점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기존 휠체어에 완충을 위하여 고무 또는 스프링을 사용하고 있으나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본 기술은 노면으로부터 전달되는 진동을 분석하여 노면 정보를 근거로 서스펜션의 강성을 조절하는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능동형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서스펜션으로 기술의 차별성을 확보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기존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선행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)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기술과 비교하여 불리한 점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서스펜션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구동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제어부로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인한 구조가 복잡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상용화를 위한 추가적인 기술개발 내용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전동휠체어 무게 및 구조를 고려한 스프링 및 서스펜션 구조 설계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265113" marR="0" lvl="0" indent="-265113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예상 응용 제품 및 서비스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marL="630238" marR="0" lvl="1" indent="-27305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전동 휠체어 및 전동 카트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indent="-285750">
              <a:buClr>
                <a:srgbClr val="B31166"/>
              </a:buClr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265113" indent="-265113">
              <a:buClr>
                <a:srgbClr val="B31166"/>
              </a:buClr>
            </a:pP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사업화 시 제약조건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marL="630238" lvl="1" indent="-273050">
              <a:buClr>
                <a:srgbClr val="B31166"/>
              </a:buClr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특별 제약 조건 없음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lvl="1" indent="-342900">
              <a:buClr>
                <a:srgbClr val="B31166"/>
              </a:buClr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0728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78DC6C9-9A7E-4B3C-99D4-9B4CEE84ABC8}"/>
              </a:ext>
            </a:extLst>
          </p:cNvPr>
          <p:cNvSpPr/>
          <p:nvPr/>
        </p:nvSpPr>
        <p:spPr>
          <a:xfrm>
            <a:off x="0" y="0"/>
            <a:ext cx="9144000" cy="75500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국내외 시장동향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BBA7BBE-21A9-4358-93F8-FDC61A7C2713}"/>
              </a:ext>
            </a:extLst>
          </p:cNvPr>
          <p:cNvSpPr/>
          <p:nvPr/>
        </p:nvSpPr>
        <p:spPr>
          <a:xfrm>
            <a:off x="0" y="6543413"/>
            <a:ext cx="9144000" cy="31458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GERI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05147" y="1186180"/>
            <a:ext cx="8391382" cy="4967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1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전동휠체어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시장 국내외 동향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marL="742950" marR="0" lvl="1" indent="-28575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세계 전동휠체어 시장은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2018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년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36,881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억원의 시장규모에서 연간 성장률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17.1%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로 성장하여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2022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년에는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69,110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억원의 시장규모를 형성할 것으로 전망</a:t>
            </a: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marL="742950" marR="0" lvl="1" indent="-285750" algn="l" defTabSz="457200" rtl="0" eaLnBrk="1" fontAlgn="auto" latinLnBrk="1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국내 전동휠체어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·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스쿠터 시장규모는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2016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년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359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억원에서 </a:t>
            </a:r>
            <a:r>
              <a:rPr lang="ko-KR" altLang="en-US" dirty="0" err="1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연간성장률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9.91%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로 성장하여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2020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년에는 </a:t>
            </a:r>
            <a:r>
              <a:rPr lang="en-US" altLang="ko-KR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409</a:t>
            </a:r>
            <a:r>
              <a:rPr lang="ko-KR" altLang="en-US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entury Gothic" panose="020B0502020202020204"/>
                <a:ea typeface="맑은 고딕" panose="020B0503020000020004" pitchFamily="50" charset="-127"/>
              </a:rPr>
              <a:t>억원의 규모로 성장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indent="-285750">
              <a:buClr>
                <a:srgbClr val="B31166"/>
              </a:buClr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indent="-285750">
              <a:buClr>
                <a:srgbClr val="B31166"/>
              </a:buClr>
            </a:pPr>
            <a:r>
              <a:rPr kumimoji="0" lang="ko-KR" altLang="en-US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entury Gothic" panose="020B0502020202020204"/>
                <a:ea typeface="맑은 고딕" panose="020B0503020000020004" pitchFamily="50" charset="-127"/>
                <a:cs typeface="+mn-cs"/>
              </a:rPr>
              <a:t>재활 및 보조기기 시장</a:t>
            </a:r>
            <a:endParaRPr kumimoji="0" lang="en-US" altLang="ko-KR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Century Gothic" panose="020B0502020202020204"/>
              <a:ea typeface="맑은 고딕" panose="020B0503020000020004" pitchFamily="50" charset="-127"/>
              <a:cs typeface="+mn-cs"/>
            </a:endParaRPr>
          </a:p>
          <a:p>
            <a:pPr indent="-285750">
              <a:buClr>
                <a:srgbClr val="B31166"/>
              </a:buClr>
            </a:pPr>
            <a:endParaRPr lang="en-US" altLang="ko-KR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  <a:p>
            <a:pPr indent="-285750">
              <a:buClr>
                <a:srgbClr val="B31166"/>
              </a:buClr>
            </a:pPr>
            <a:endParaRPr lang="en-US" altLang="ko-KR" noProof="0" dirty="0">
              <a:solidFill>
                <a:sysClr val="windowText" lastClr="000000">
                  <a:lumMod val="75000"/>
                  <a:lumOff val="25000"/>
                </a:sysClr>
              </a:solidFill>
              <a:latin typeface="Century Gothic" panose="020B0502020202020204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946266"/>
              </p:ext>
            </p:extLst>
          </p:nvPr>
        </p:nvGraphicFramePr>
        <p:xfrm>
          <a:off x="975360" y="3673856"/>
          <a:ext cx="7574277" cy="1704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1808">
                  <a:extLst>
                    <a:ext uri="{9D8B030D-6E8A-4147-A177-3AD203B41FA5}">
                      <a16:colId xmlns:a16="http://schemas.microsoft.com/office/drawing/2014/main" val="1754901023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1580712129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501040681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2245403650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1184508473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3844373637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2658739982"/>
                    </a:ext>
                  </a:extLst>
                </a:gridCol>
                <a:gridCol w="866067">
                  <a:extLst>
                    <a:ext uri="{9D8B030D-6E8A-4147-A177-3AD203B41FA5}">
                      <a16:colId xmlns:a16="http://schemas.microsoft.com/office/drawing/2014/main" val="3286901856"/>
                    </a:ext>
                  </a:extLst>
                </a:gridCol>
              </a:tblGrid>
              <a:tr h="5462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구분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2016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2017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2018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2019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2020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2021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CAGR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783174"/>
                  </a:ext>
                </a:extLst>
              </a:tr>
              <a:tr h="5462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세계시장</a:t>
                      </a:r>
                      <a:endParaRPr lang="en-US" altLang="ko-KR" sz="1600" dirty="0"/>
                    </a:p>
                    <a:p>
                      <a:pPr algn="ctr" latinLnBrk="1"/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백만달러</a:t>
                      </a:r>
                      <a:r>
                        <a:rPr lang="en-US" altLang="ko-KR" sz="1600" dirty="0"/>
                        <a:t>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47,099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49,600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52,200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54,917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57,891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60,695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5.31%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2519147"/>
                  </a:ext>
                </a:extLst>
              </a:tr>
              <a:tr h="5462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/>
                        <a:t>국내시장</a:t>
                      </a:r>
                      <a:endParaRPr lang="en-US" altLang="ko-KR" sz="1600" dirty="0"/>
                    </a:p>
                    <a:p>
                      <a:pPr algn="ctr" latinLnBrk="1"/>
                      <a:r>
                        <a:rPr lang="en-US" altLang="ko-KR" sz="1600" dirty="0"/>
                        <a:t>(</a:t>
                      </a:r>
                      <a:r>
                        <a:rPr lang="ko-KR" altLang="en-US" sz="1600" dirty="0"/>
                        <a:t>억원</a:t>
                      </a:r>
                      <a:r>
                        <a:rPr lang="en-US" altLang="ko-KR" sz="1600" dirty="0"/>
                        <a:t>)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12,801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13,326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13,729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14,288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14,874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15,484</a:t>
                      </a:r>
                      <a:endParaRPr lang="ko-KR" alt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4.1%</a:t>
                      </a:r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0700990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450592" y="5440204"/>
            <a:ext cx="60992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/>
              <a:t>출처</a:t>
            </a:r>
            <a:r>
              <a:rPr lang="en-US" altLang="ko-KR" sz="1200" dirty="0"/>
              <a:t>: “</a:t>
            </a:r>
            <a:r>
              <a:rPr lang="ko-KR" altLang="en-US" sz="1200" dirty="0"/>
              <a:t>중소기업 </a:t>
            </a:r>
            <a:r>
              <a:rPr lang="ko-KR" altLang="en-US" sz="1200" dirty="0" err="1"/>
              <a:t>기술로드맵</a:t>
            </a:r>
            <a:r>
              <a:rPr lang="ko-KR" altLang="en-US" sz="1200" dirty="0"/>
              <a:t> </a:t>
            </a:r>
            <a:r>
              <a:rPr lang="en-US" altLang="ko-KR" sz="1200" dirty="0"/>
              <a:t>201-2020, </a:t>
            </a:r>
            <a:r>
              <a:rPr lang="ko-KR" altLang="en-US" sz="1200" dirty="0"/>
              <a:t>의료서비스</a:t>
            </a:r>
            <a:r>
              <a:rPr lang="en-US" altLang="ko-KR" sz="1200" dirty="0"/>
              <a:t>/</a:t>
            </a:r>
            <a:r>
              <a:rPr lang="ko-KR" altLang="en-US" sz="1200" dirty="0"/>
              <a:t>기기</a:t>
            </a:r>
            <a:r>
              <a:rPr lang="en-US" altLang="ko-KR" sz="1200" dirty="0"/>
              <a:t>”, </a:t>
            </a:r>
            <a:r>
              <a:rPr lang="ko-KR" altLang="en-US" sz="1200" dirty="0"/>
              <a:t>중소기업기술정보진흥원</a:t>
            </a:r>
            <a:r>
              <a:rPr lang="en-US" altLang="ko-KR" sz="1200" dirty="0"/>
              <a:t>, 2017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121219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90A9571-2237-4DC6-89C6-EC89866F2311}"/>
              </a:ext>
            </a:extLst>
          </p:cNvPr>
          <p:cNvSpPr/>
          <p:nvPr/>
        </p:nvSpPr>
        <p:spPr>
          <a:xfrm>
            <a:off x="7852094" y="243281"/>
            <a:ext cx="1291905" cy="45300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16F67B5-A4C4-48D4-A218-EDED1A08DE5D}"/>
              </a:ext>
            </a:extLst>
          </p:cNvPr>
          <p:cNvSpPr/>
          <p:nvPr/>
        </p:nvSpPr>
        <p:spPr>
          <a:xfrm>
            <a:off x="0" y="0"/>
            <a:ext cx="9143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CD2F057-ACE6-4EC1-AAC6-7E0E983AB4C5}"/>
              </a:ext>
            </a:extLst>
          </p:cNvPr>
          <p:cNvSpPr/>
          <p:nvPr/>
        </p:nvSpPr>
        <p:spPr>
          <a:xfrm>
            <a:off x="9525" y="2295525"/>
            <a:ext cx="9134474" cy="217257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3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endParaRPr lang="en-US" altLang="ko-KR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endParaRPr lang="en-US" altLang="ko-KR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기술이전 문의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일자리창업지원센터 최성찬 선임연구원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(054-479-2058, choisc@geri.re.kr)</a:t>
            </a:r>
          </a:p>
          <a:p>
            <a:endParaRPr lang="en-US" altLang="ko-KR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세부기술 문의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디지털헬스케어연구센터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전금상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선임연구원 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(054-460-9121, geumsang@geri.re.kr)</a:t>
            </a:r>
            <a:endParaRPr lang="ko-KR" altLang="en-US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088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6527</TotalTime>
  <Words>733</Words>
  <Application>Microsoft Office PowerPoint</Application>
  <PresentationFormat>화면 슬라이드 쇼(4:3)</PresentationFormat>
  <Paragraphs>162</Paragraphs>
  <Slides>9</Slides>
  <Notes>4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22" baseType="lpstr">
      <vt:lpstr>HY헤드라인M</vt:lpstr>
      <vt:lpstr>KoPub돋움체 Bold</vt:lpstr>
      <vt:lpstr>KoPub돋움체_Pro Medium</vt:lpstr>
      <vt:lpstr>Rix고딕 B</vt:lpstr>
      <vt:lpstr>Rix고딕 R</vt:lpstr>
      <vt:lpstr>맑은 고딕</vt:lpstr>
      <vt:lpstr>애터미 Bold</vt:lpstr>
      <vt:lpstr>Arial</vt:lpstr>
      <vt:lpstr>Calibri</vt:lpstr>
      <vt:lpstr>Calibri Light</vt:lpstr>
      <vt:lpstr>Century Gothic</vt:lpstr>
      <vt:lpstr>Wingdings 3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장은윤</dc:creator>
  <cp:lastModifiedBy>최 성찬</cp:lastModifiedBy>
  <cp:revision>340</cp:revision>
  <dcterms:created xsi:type="dcterms:W3CDTF">2021-02-25T06:14:45Z</dcterms:created>
  <dcterms:modified xsi:type="dcterms:W3CDTF">2021-07-07T00:58:08Z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Z_DOC_VERSION">
    <vt:lpwstr>1.0</vt:lpwstr>
  </property>
  <property fmtid="{D5CDD505-2E9C-101B-9397-08002B2CF9AE}" pid="3" name="OZ_DOC_UI_LASTSTATE">
    <vt:lpwstr>{}</vt:lpwstr>
  </property>
</Properties>
</file>